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schemas.openxmlformats.org/officeDocument/2006/relationships/slide" Target="slides/slide2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7" name="Shape 15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3" name="Shape 16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0" name="Shape 17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7" name="Shape 17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3" name="Shape 18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1" name="Shape 19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5" name="Shape 20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2" name="Shape 21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0" name="Shape 22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7" name="Shape 22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4" name="Shape 9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2" name="Shape 10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0" name="Shape 11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7" name="Shape 11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indent="0" lvl="1" marL="0" marR="0" rtl="0" algn="l">
              <a:spcBef>
                <a:spcPts val="0"/>
              </a:spcBef>
              <a:defRPr/>
            </a:lvl2pPr>
            <a:lvl3pPr indent="0" lvl="2" marL="0" marR="0" rtl="0" algn="l">
              <a:spcBef>
                <a:spcPts val="0"/>
              </a:spcBef>
              <a:defRPr/>
            </a:lvl3pPr>
            <a:lvl4pPr indent="0" lvl="3" marL="0" marR="0" rtl="0" algn="l">
              <a:spcBef>
                <a:spcPts val="0"/>
              </a:spcBef>
              <a:defRPr/>
            </a:lvl4pPr>
            <a:lvl5pPr indent="0" lvl="4" marL="0" marR="0" rtl="0" algn="l">
              <a:spcBef>
                <a:spcPts val="0"/>
              </a:spcBef>
              <a:defRPr/>
            </a:lvl5pPr>
            <a:lvl6pPr indent="0" lvl="5" marL="0" marR="0" rtl="0" algn="l">
              <a:spcBef>
                <a:spcPts val="0"/>
              </a:spcBef>
              <a:defRPr/>
            </a:lvl6pPr>
            <a:lvl7pPr indent="0" lvl="6" marL="0" marR="0" rtl="0" algn="l">
              <a:spcBef>
                <a:spcPts val="0"/>
              </a:spcBef>
              <a:defRPr/>
            </a:lvl7pPr>
            <a:lvl8pPr indent="0" lvl="7" marL="0" marR="0" rtl="0" algn="l">
              <a:spcBef>
                <a:spcPts val="0"/>
              </a:spcBef>
              <a:defRPr/>
            </a:lvl8pPr>
            <a:lvl9pPr indent="0" lvl="8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indent="0" lvl="1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indent="0" lvl="2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indent="0" lvl="3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indent="0" lvl="4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indent="0" lvl="1" marL="0" marR="0" rtl="0" algn="l">
              <a:spcBef>
                <a:spcPts val="0"/>
              </a:spcBef>
              <a:defRPr/>
            </a:lvl2pPr>
            <a:lvl3pPr indent="0" lvl="2" marL="0" marR="0" rtl="0" algn="l">
              <a:spcBef>
                <a:spcPts val="0"/>
              </a:spcBef>
              <a:defRPr/>
            </a:lvl3pPr>
            <a:lvl4pPr indent="0" lvl="3" marL="0" marR="0" rtl="0" algn="l">
              <a:spcBef>
                <a:spcPts val="0"/>
              </a:spcBef>
              <a:defRPr/>
            </a:lvl4pPr>
            <a:lvl5pPr indent="0" lvl="4" marL="0" marR="0" rtl="0" algn="l">
              <a:spcBef>
                <a:spcPts val="0"/>
              </a:spcBef>
              <a:defRPr/>
            </a:lvl5pPr>
            <a:lvl6pPr indent="0" lvl="5" marL="0" marR="0" rtl="0" algn="l">
              <a:spcBef>
                <a:spcPts val="0"/>
              </a:spcBef>
              <a:defRPr/>
            </a:lvl6pPr>
            <a:lvl7pPr indent="0" lvl="6" marL="0" marR="0" rtl="0" algn="l">
              <a:spcBef>
                <a:spcPts val="0"/>
              </a:spcBef>
              <a:defRPr/>
            </a:lvl7pPr>
            <a:lvl8pPr indent="0" lvl="7" marL="0" marR="0" rtl="0" algn="l">
              <a:spcBef>
                <a:spcPts val="0"/>
              </a:spcBef>
              <a:defRPr/>
            </a:lvl8pPr>
            <a:lvl9pPr indent="0" lvl="8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5.jpg"/><Relationship Id="rId4" Type="http://schemas.openxmlformats.org/officeDocument/2006/relationships/image" Target="../media/image0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jpg"/><Relationship Id="rId4" Type="http://schemas.openxmlformats.org/officeDocument/2006/relationships/image" Target="../media/image1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0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Shape 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95400"/>
            <a:ext cx="9144000" cy="416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Medium</a:t>
            </a:r>
          </a:p>
        </p:txBody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 nutritive substance e.g. agar gel or liquid medium for bacteria, fungi, animal cells, or plant cells to grow</a:t>
            </a:r>
          </a:p>
        </p:txBody>
      </p:sp>
      <p:pic>
        <p:nvPicPr>
          <p:cNvPr id="146" name="Shape 1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4166087"/>
            <a:ext cx="3429000" cy="2558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53000" y="3124200"/>
            <a:ext cx="3762374" cy="2818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x="457200" y="492195"/>
            <a:ext cx="82296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427038" lvl="0" marL="427038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Mini-prep</a:t>
            </a:r>
          </a:p>
        </p:txBody>
      </p:sp>
      <p:sp>
        <p:nvSpPr>
          <p:cNvPr id="153" name="Shape 153"/>
          <p:cNvSpPr txBox="1"/>
          <p:nvPr/>
        </p:nvSpPr>
        <p:spPr>
          <a:xfrm>
            <a:off x="990600" y="1752600"/>
            <a:ext cx="624839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 prep cell cultures to extract the DNA for your parts</a:t>
            </a:r>
          </a:p>
        </p:txBody>
      </p:sp>
      <p:pic>
        <p:nvPicPr>
          <p:cNvPr descr="http://parts.igem.org/wiki/images/3/3b/3AAK-Diagram-Mini-MP.png" id="154" name="Shape 1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2286000"/>
            <a:ext cx="6248399" cy="3981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Filter column</a:t>
            </a:r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photo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Restriction digest</a:t>
            </a:r>
          </a:p>
        </p:txBody>
      </p:sp>
      <p:pic>
        <p:nvPicPr>
          <p:cNvPr descr="http://parts.igem.org/wiki/images/b/b5/3AAK-Diagram-Mini-RD.png" id="166" name="Shape 16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2743200"/>
            <a:ext cx="7391399" cy="2472531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/>
        </p:nvSpPr>
        <p:spPr>
          <a:xfrm>
            <a:off x="990600" y="1600200"/>
            <a:ext cx="6781800" cy="923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Cut the DNA for your parts and the pSB1C3 linearized plasmid backbone in a restriction digest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ATCG</a:t>
            </a:r>
          </a:p>
        </p:txBody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of the nitrogenous bases associated with DNA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A- Adenine 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T- Thymine 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C- Cytosine 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G- Guanine </a:t>
            </a:r>
          </a:p>
        </p:txBody>
      </p:sp>
      <p:pic>
        <p:nvPicPr>
          <p:cNvPr id="174" name="Shape 1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52800" y="2362200"/>
            <a:ext cx="2730687" cy="4075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nucleotide</a:t>
            </a:r>
          </a:p>
        </p:txBody>
      </p:sp>
      <p:pic>
        <p:nvPicPr>
          <p:cNvPr descr="http://2.bp.blogspot.com/-xPuNVM4cKX8/UWnyfXlVm2I/AAAAAAAAAGM/XsOazwduK9I/s1600/three+parts+of+nucleotide.jpg" id="180" name="Shape 180"/>
          <p:cNvPicPr preferRelativeResize="0"/>
          <p:nvPr/>
        </p:nvPicPr>
        <p:blipFill rotWithShape="1">
          <a:blip r:embed="rId3">
            <a:alphaModFix/>
          </a:blip>
          <a:srcRect b="2294" l="0" r="0" t="0"/>
          <a:stretch/>
        </p:blipFill>
        <p:spPr>
          <a:xfrm>
            <a:off x="990600" y="1219200"/>
            <a:ext cx="7191375" cy="53894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Restriction enzyme</a:t>
            </a:r>
          </a:p>
        </p:txBody>
      </p:sp>
      <p:pic>
        <p:nvPicPr>
          <p:cNvPr id="186" name="Shape 18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48725" l="0" r="0" t="0"/>
          <a:stretch/>
        </p:blipFill>
        <p:spPr>
          <a:xfrm>
            <a:off x="228600" y="2438400"/>
            <a:ext cx="4267199" cy="3363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Shape 187"/>
          <p:cNvPicPr preferRelativeResize="0"/>
          <p:nvPr/>
        </p:nvPicPr>
        <p:blipFill rotWithShape="1">
          <a:blip r:embed="rId4">
            <a:alphaModFix/>
          </a:blip>
          <a:srcRect b="0" l="0" r="0" t="52323"/>
          <a:stretch/>
        </p:blipFill>
        <p:spPr>
          <a:xfrm>
            <a:off x="4682289" y="2438400"/>
            <a:ext cx="4337020" cy="3178296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Shape 188"/>
          <p:cNvSpPr/>
          <p:nvPr/>
        </p:nvSpPr>
        <p:spPr>
          <a:xfrm>
            <a:off x="838200" y="1240579"/>
            <a:ext cx="7391399" cy="923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restriction enzyme is an enzyme that cuts DNA at specific recognition nucleotide sequences known as restriction sites</a:t>
            </a:r>
          </a:p>
          <a:p>
            <a:pPr indent="-285750" lvl="0" marL="28575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Order from NEB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Restriction enzyme</a:t>
            </a:r>
          </a:p>
        </p:txBody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x="457200" y="1600200"/>
            <a:ext cx="8229600" cy="5105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195" name="Shape 195"/>
          <p:cNvPicPr preferRelativeResize="0"/>
          <p:nvPr/>
        </p:nvPicPr>
        <p:blipFill rotWithShape="1">
          <a:blip r:embed="rId3">
            <a:alphaModFix/>
          </a:blip>
          <a:srcRect b="48107" l="8519" r="77639" t="44507"/>
          <a:stretch/>
        </p:blipFill>
        <p:spPr>
          <a:xfrm>
            <a:off x="4800600" y="1814706"/>
            <a:ext cx="3124199" cy="937258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4800600" y="1459467"/>
            <a:ext cx="212667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Spe1</a:t>
            </a:r>
          </a:p>
        </p:txBody>
      </p:sp>
      <p:pic>
        <p:nvPicPr>
          <p:cNvPr id="197" name="Shape 197"/>
          <p:cNvPicPr preferRelativeResize="0"/>
          <p:nvPr/>
        </p:nvPicPr>
        <p:blipFill rotWithShape="1">
          <a:blip r:embed="rId4">
            <a:alphaModFix/>
          </a:blip>
          <a:srcRect b="44029" l="8172" r="77506" t="47664"/>
          <a:stretch/>
        </p:blipFill>
        <p:spPr>
          <a:xfrm>
            <a:off x="605185" y="3636817"/>
            <a:ext cx="3271569" cy="1066799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Shape 198"/>
          <p:cNvSpPr txBox="1"/>
          <p:nvPr/>
        </p:nvSpPr>
        <p:spPr>
          <a:xfrm>
            <a:off x="762000" y="3267485"/>
            <a:ext cx="7332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Pst1</a:t>
            </a:r>
          </a:p>
        </p:txBody>
      </p:sp>
      <p:pic>
        <p:nvPicPr>
          <p:cNvPr id="199" name="Shape 199"/>
          <p:cNvPicPr preferRelativeResize="0"/>
          <p:nvPr/>
        </p:nvPicPr>
        <p:blipFill rotWithShape="1">
          <a:blip r:embed="rId5">
            <a:alphaModFix/>
          </a:blip>
          <a:srcRect b="43148" l="7613" r="76575" t="47476"/>
          <a:stretch/>
        </p:blipFill>
        <p:spPr>
          <a:xfrm>
            <a:off x="605185" y="1828800"/>
            <a:ext cx="3089562" cy="1029853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Shape 200"/>
          <p:cNvSpPr txBox="1"/>
          <p:nvPr/>
        </p:nvSpPr>
        <p:spPr>
          <a:xfrm>
            <a:off x="762000" y="1547151"/>
            <a:ext cx="65434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Xba1</a:t>
            </a:r>
          </a:p>
        </p:txBody>
      </p:sp>
      <p:pic>
        <p:nvPicPr>
          <p:cNvPr id="201" name="Shape 201"/>
          <p:cNvPicPr preferRelativeResize="0"/>
          <p:nvPr/>
        </p:nvPicPr>
        <p:blipFill rotWithShape="1">
          <a:blip r:embed="rId6">
            <a:alphaModFix/>
          </a:blip>
          <a:srcRect b="43849" l="7503" r="76964" t="47817"/>
          <a:stretch/>
        </p:blipFill>
        <p:spPr>
          <a:xfrm>
            <a:off x="4599071" y="3639664"/>
            <a:ext cx="3527252" cy="1063953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Shape 202"/>
          <p:cNvSpPr txBox="1"/>
          <p:nvPr/>
        </p:nvSpPr>
        <p:spPr>
          <a:xfrm>
            <a:off x="5029200" y="3267485"/>
            <a:ext cx="104152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 R1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Ligation</a:t>
            </a:r>
          </a:p>
        </p:txBody>
      </p:sp>
      <p:pic>
        <p:nvPicPr>
          <p:cNvPr descr="http://parts.igem.org/wiki/images/7/75/3AAK-Diagram-Mini-Lig.png" id="208" name="Shape 20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34485" r="0" t="0"/>
          <a:stretch/>
        </p:blipFill>
        <p:spPr>
          <a:xfrm>
            <a:off x="1143000" y="2438400"/>
            <a:ext cx="6553200" cy="264715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Shape 209"/>
          <p:cNvSpPr/>
          <p:nvPr/>
        </p:nvSpPr>
        <p:spPr>
          <a:xfrm>
            <a:off x="1295400" y="1782496"/>
            <a:ext cx="66294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Ligate your two parts together into the pSB1C3 linearized backbone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Ligation</a:t>
            </a:r>
          </a:p>
        </p:txBody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joining of two DNA strands or other molecules</a:t>
            </a:r>
          </a:p>
        </p:txBody>
      </p:sp>
      <p:pic>
        <p:nvPicPr>
          <p:cNvPr id="216" name="Shape 2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4001796"/>
            <a:ext cx="4066308" cy="1947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Shape 2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44058" y="2133600"/>
            <a:ext cx="4665305" cy="3200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terms</a:t>
            </a: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Plasmid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Antibiotics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Vector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Parts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Antibiotics resistant gene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Restriction enzyme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Ligation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Buffer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Culture medium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Filter column 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buClr>
                <a:schemeClr val="dk1"/>
              </a:buClr>
              <a:buSzPct val="10074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buClr>
                <a:schemeClr val="dk1"/>
              </a:buClr>
              <a:buSzPct val="10074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80000"/>
              </a:lnSpc>
              <a:spcBef>
                <a:spcPts val="544"/>
              </a:spcBef>
              <a:buClr>
                <a:schemeClr val="dk1"/>
              </a:buClr>
              <a:buSzPct val="10074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Transformation</a:t>
            </a:r>
          </a:p>
        </p:txBody>
      </p:sp>
      <p:pic>
        <p:nvPicPr>
          <p:cNvPr descr="http://parts.igem.org/wiki/images/4/45/3AAK-Diagram-Mini-Trf.png" id="223" name="Shape 2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34807" r="0" t="0"/>
          <a:stretch/>
        </p:blipFill>
        <p:spPr>
          <a:xfrm>
            <a:off x="2286000" y="2514600"/>
            <a:ext cx="4461164" cy="2180431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Shape 224"/>
          <p:cNvSpPr/>
          <p:nvPr/>
        </p:nvSpPr>
        <p:spPr>
          <a:xfrm>
            <a:off x="2362200" y="152400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 the ligation into E. coli to get your newly assembled composite part.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Shape 23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Plasmid</a:t>
            </a:r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457200" y="1143000"/>
            <a:ext cx="8229600" cy="4983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genetic structure in a cell that can replicate(copy) independently of the DNA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often carry genes that may benefit the survival of the organism e.g. antibiotic resistance</a:t>
            </a:r>
          </a:p>
        </p:txBody>
      </p:sp>
      <p:pic>
        <p:nvPicPr>
          <p:cNvPr id="98" name="Shape 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9600" y="4643437"/>
            <a:ext cx="4724400" cy="2214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9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3000" y="3846571"/>
            <a:ext cx="2612140" cy="25542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Vector</a:t>
            </a:r>
          </a:p>
        </p:txBody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DNA molecule used to transfer an inserted DNA segment into a host cell( e.g. other viruses, phages and bacterial plasmids</a:t>
            </a:r>
          </a:p>
        </p:txBody>
      </p:sp>
      <p:pic>
        <p:nvPicPr>
          <p:cNvPr id="106" name="Shape 10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9417" y="3962400"/>
            <a:ext cx="5867400" cy="251459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 txBox="1"/>
          <p:nvPr/>
        </p:nvSpPr>
        <p:spPr>
          <a:xfrm>
            <a:off x="2133600" y="5105400"/>
            <a:ext cx="914400" cy="369332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Vector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Parts</a:t>
            </a:r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Pieces of DNA that form a functional unit (e.g. for example promoter, RBS, etc.)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Provided by IGEM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6400" y="3429000"/>
            <a:ext cx="5486399" cy="2658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Theory</a:t>
            </a:r>
          </a:p>
        </p:txBody>
      </p:sp>
      <p:pic>
        <p:nvPicPr>
          <p:cNvPr id="120" name="Shape 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1828800"/>
            <a:ext cx="7619999" cy="468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Procedure</a:t>
            </a:r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14350" lvl="0" marL="51435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Growing</a:t>
            </a:r>
          </a:p>
          <a:p>
            <a:pPr indent="-514350" lvl="0" marL="51435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Mini-prep</a:t>
            </a:r>
          </a:p>
          <a:p>
            <a:pPr indent="-514350" lvl="0" marL="51435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Restriction digestion</a:t>
            </a:r>
          </a:p>
          <a:p>
            <a:pPr indent="-514350" lvl="0" marL="51435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Ligation</a:t>
            </a:r>
          </a:p>
          <a:p>
            <a:pPr indent="-514350" lvl="0" marL="51435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Calibri"/>
              <a:buAutoNum type="arabicPeriod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transformation</a:t>
            </a:r>
          </a:p>
          <a:p>
            <a:pPr indent="-514350" lvl="0" marL="51435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Antibiotics</a:t>
            </a:r>
          </a:p>
        </p:txBody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type of antimicrobial used in the treatment and prevention of bacterial infection</a:t>
            </a:r>
          </a:p>
          <a:p>
            <a:pPr indent="-3429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plasmid carry antibiotics-resistance gene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Growing</a:t>
            </a:r>
          </a:p>
        </p:txBody>
      </p:sp>
      <p:pic>
        <p:nvPicPr>
          <p:cNvPr descr="http://parts.igem.org/wiki/images/8/8a/3AAK-Diagram-Mini-Grow.png" id="138" name="Shape 13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" y="2133600"/>
            <a:ext cx="7315200" cy="4047331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/>
          <p:nvPr/>
        </p:nvSpPr>
        <p:spPr>
          <a:xfrm>
            <a:off x="1087582" y="1648507"/>
            <a:ext cx="63246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Grow up the E. coli that contains your parts!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